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4" r:id="rId3"/>
    <p:sldId id="275" r:id="rId4"/>
    <p:sldId id="257" r:id="rId5"/>
    <p:sldId id="258" r:id="rId6"/>
    <p:sldId id="283" r:id="rId7"/>
    <p:sldId id="260" r:id="rId8"/>
    <p:sldId id="262" r:id="rId9"/>
    <p:sldId id="282" r:id="rId10"/>
    <p:sldId id="263" r:id="rId11"/>
    <p:sldId id="268" r:id="rId12"/>
    <p:sldId id="269" r:id="rId13"/>
    <p:sldId id="270" r:id="rId14"/>
    <p:sldId id="271" r:id="rId15"/>
    <p:sldId id="264" r:id="rId16"/>
    <p:sldId id="265" r:id="rId17"/>
    <p:sldId id="276" r:id="rId18"/>
    <p:sldId id="281" r:id="rId19"/>
    <p:sldId id="277" r:id="rId20"/>
    <p:sldId id="278" r:id="rId21"/>
    <p:sldId id="279" r:id="rId22"/>
    <p:sldId id="280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3C6CD-DDFA-4753-A498-E663875ACFA0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C2A57-F866-4C79-A447-0205769E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A5BDF-B390-4119-B784-BAA35A1798C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9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6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Introduction to ionic liquids</a:t>
            </a:r>
          </a:p>
          <a:p>
            <a:pPr lvl="1"/>
            <a:r>
              <a:rPr lang="en-US" sz="2000" dirty="0" smtClean="0"/>
              <a:t>Unique properties</a:t>
            </a:r>
          </a:p>
          <a:p>
            <a:pPr lvl="1"/>
            <a:r>
              <a:rPr lang="en-US" sz="2000" dirty="0" smtClean="0"/>
              <a:t>Potential </a:t>
            </a:r>
            <a:r>
              <a:rPr lang="en-US" sz="2000" dirty="0" smtClean="0"/>
              <a:t>applications</a:t>
            </a:r>
            <a:endParaRPr lang="en-US" sz="2000" dirty="0" smtClean="0"/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Introduction </a:t>
            </a:r>
            <a:r>
              <a:rPr lang="en-US" sz="2400" dirty="0" smtClean="0"/>
              <a:t>to Molecular Dynamics simulations</a:t>
            </a:r>
          </a:p>
          <a:p>
            <a:pPr lvl="1"/>
            <a:r>
              <a:rPr lang="en-US" sz="2000" dirty="0" smtClean="0"/>
              <a:t>What they are</a:t>
            </a:r>
          </a:p>
          <a:p>
            <a:pPr lvl="1"/>
            <a:r>
              <a:rPr lang="en-US" sz="2000" dirty="0" smtClean="0"/>
              <a:t>How they work</a:t>
            </a:r>
          </a:p>
          <a:p>
            <a:r>
              <a:rPr lang="en-US" sz="2400" dirty="0" smtClean="0"/>
              <a:t>Novel MD simulations of immiscible ionic liquids</a:t>
            </a:r>
          </a:p>
          <a:p>
            <a:pPr lvl="1"/>
            <a:r>
              <a:rPr lang="en-US" sz="2000" dirty="0" smtClean="0"/>
              <a:t>Recent findings</a:t>
            </a:r>
          </a:p>
          <a:p>
            <a:r>
              <a:rPr lang="en-US" sz="2400" dirty="0" smtClean="0"/>
              <a:t>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75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8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ionic liquids are to be the cutting edge technology we need to understand their mixing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2A57-F866-4C79-A447-0205769E8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6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6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4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1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14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8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9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217E-551B-42F3-9963-FB1F4299B54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D0D9-0200-4F94-91DE-900EEAB3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6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Novel Molecular Dynamics Simulations </a:t>
            </a:r>
            <a:br>
              <a:rPr lang="en-US" sz="32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of Ionic Liquid-Based Interfaces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Brian C. Perea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Chemical Engineering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ASU/NASA Space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4D00E-3FC5-48DB-B266-A48A5AAF6D9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F:\Directory\1_ASU Dai\2_NASA Space Grant\Simulations\BMIM_PF6-PAF\Set 02\movies\01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4605"/>
          <a:stretch/>
        </p:blipFill>
        <p:spPr bwMode="auto">
          <a:xfrm>
            <a:off x="285750" y="160256"/>
            <a:ext cx="8572500" cy="63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F:\Directory\1_ASU Dai\2_NASA Space Grant\Simulations\BMIM_PF6-PAF\Set 02\movies\02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b="3506"/>
          <a:stretch/>
        </p:blipFill>
        <p:spPr bwMode="auto">
          <a:xfrm>
            <a:off x="285750" y="169682"/>
            <a:ext cx="8572500" cy="64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F:\Directory\1_ASU Dai\2_NASA Space Grant\Simulations\BMIM_PF6-PAF\Set 02\movies\03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5430"/>
          <a:stretch/>
        </p:blipFill>
        <p:spPr bwMode="auto">
          <a:xfrm>
            <a:off x="285750" y="160256"/>
            <a:ext cx="8572500" cy="63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F:\Directory\1_ASU Dai\2_NASA Space Grant\Simulations\BMIM_PF6-PAF\Set 02\movies\04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b="3367"/>
          <a:stretch/>
        </p:blipFill>
        <p:spPr bwMode="auto">
          <a:xfrm>
            <a:off x="285750" y="122548"/>
            <a:ext cx="8572500" cy="65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Synthesize </a:t>
            </a:r>
            <a:r>
              <a:rPr lang="en-US" sz="2800" dirty="0" smtClean="0"/>
              <a:t>ILs experimentally</a:t>
            </a:r>
          </a:p>
          <a:p>
            <a:endParaRPr lang="en-US" sz="2800" dirty="0" smtClean="0"/>
          </a:p>
          <a:p>
            <a:r>
              <a:rPr lang="en-US" sz="2800" dirty="0" smtClean="0"/>
              <a:t>Characterize IL interface experimentally</a:t>
            </a:r>
          </a:p>
          <a:p>
            <a:endParaRPr lang="en-US" sz="2800" dirty="0" smtClean="0"/>
          </a:p>
          <a:p>
            <a:r>
              <a:rPr lang="en-US" sz="2800" dirty="0" smtClean="0"/>
              <a:t>Compare to simulations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1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 smtClean="0"/>
              <a:t>Professor </a:t>
            </a:r>
            <a:r>
              <a:rPr lang="en-US" sz="2800" dirty="0" smtClean="0"/>
              <a:t>Lenore </a:t>
            </a:r>
            <a:r>
              <a:rPr lang="en-US" sz="2800" dirty="0" smtClean="0"/>
              <a:t>Dai</a:t>
            </a:r>
          </a:p>
          <a:p>
            <a:r>
              <a:rPr lang="en-US" sz="2800" dirty="0" err="1" smtClean="0"/>
              <a:t>Denzil</a:t>
            </a:r>
            <a:r>
              <a:rPr lang="en-US" sz="2800" dirty="0" smtClean="0"/>
              <a:t> </a:t>
            </a:r>
            <a:r>
              <a:rPr lang="en-US" sz="2800" dirty="0" smtClean="0"/>
              <a:t>Frost</a:t>
            </a:r>
          </a:p>
          <a:p>
            <a:r>
              <a:rPr lang="en-US" sz="2800" dirty="0" smtClean="0"/>
              <a:t>ASU/NASA Space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F:\Directory\1_ASU Dai\2_NASA Space Grant\Simulations\BMIM_PF6-PAF\Set 02\movies\01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4605"/>
          <a:stretch/>
        </p:blipFill>
        <p:spPr bwMode="auto">
          <a:xfrm>
            <a:off x="285750" y="160256"/>
            <a:ext cx="8572500" cy="63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9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F:\Directory\1_ASU Dai\2_NASA Space Grant\Simulations\BMIM_PF6-PAF\Set 02\movies\02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b="3506"/>
          <a:stretch/>
        </p:blipFill>
        <p:spPr bwMode="auto">
          <a:xfrm>
            <a:off x="285750" y="169682"/>
            <a:ext cx="8572500" cy="64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8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Introduction to ionic liquids</a:t>
            </a:r>
          </a:p>
          <a:p>
            <a:endParaRPr lang="en-US" sz="2800" dirty="0" smtClean="0"/>
          </a:p>
          <a:p>
            <a:r>
              <a:rPr lang="en-US" sz="2800" dirty="0"/>
              <a:t>Motivation</a:t>
            </a:r>
          </a:p>
          <a:p>
            <a:endParaRPr lang="en-US" sz="2800" dirty="0" smtClean="0"/>
          </a:p>
          <a:p>
            <a:r>
              <a:rPr lang="en-US" sz="2800" dirty="0" smtClean="0"/>
              <a:t>Introduction </a:t>
            </a:r>
            <a:r>
              <a:rPr lang="en-US" sz="2800" dirty="0" smtClean="0"/>
              <a:t>to Molecular Dynamics </a:t>
            </a:r>
            <a:r>
              <a:rPr lang="en-US" sz="2800" dirty="0" smtClean="0"/>
              <a:t>simulations</a:t>
            </a:r>
          </a:p>
          <a:p>
            <a:endParaRPr lang="en-US" sz="2800" dirty="0" smtClean="0"/>
          </a:p>
          <a:p>
            <a:r>
              <a:rPr lang="en-US" sz="2800" dirty="0" smtClean="0"/>
              <a:t>Novel MD simulations of immiscible ionic liquids</a:t>
            </a:r>
          </a:p>
          <a:p>
            <a:endParaRPr lang="en-US" sz="2800" dirty="0" smtClean="0"/>
          </a:p>
          <a:p>
            <a:r>
              <a:rPr lang="en-US" sz="2800" dirty="0" smtClean="0"/>
              <a:t>Future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1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F:\Directory\1_ASU Dai\2_NASA Space Grant\Simulations\BMIM_PF6-PAF\Set 02\movies\03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5430"/>
          <a:stretch/>
        </p:blipFill>
        <p:spPr bwMode="auto">
          <a:xfrm>
            <a:off x="285750" y="160256"/>
            <a:ext cx="8572500" cy="63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0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F:\Directory\1_ASU Dai\2_NASA Space Grant\Simulations\BMIM_PF6-PAF\Set 02\movies\04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b="3367"/>
          <a:stretch/>
        </p:blipFill>
        <p:spPr bwMode="auto">
          <a:xfrm>
            <a:off x="285750" y="122548"/>
            <a:ext cx="8572500" cy="65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8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F:\Directory\1_ASU Dai\2_NASA Space Grant\Simulations\BMIM_PF6-PAF\Set 02\movies\05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b="3643"/>
          <a:stretch/>
        </p:blipFill>
        <p:spPr bwMode="auto">
          <a:xfrm>
            <a:off x="285750" y="150829"/>
            <a:ext cx="8572500" cy="64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3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:\Directory\1_ASU Dai\2_NASA Space Grant\Simulations\BMIM_PF6-PAF\Set 02\movies\06_P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4055"/>
          <a:stretch/>
        </p:blipFill>
        <p:spPr bwMode="auto">
          <a:xfrm>
            <a:off x="285750" y="179108"/>
            <a:ext cx="85725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3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Molten salts</a:t>
            </a:r>
          </a:p>
          <a:p>
            <a:pPr lvl="1"/>
            <a:r>
              <a:rPr lang="en-US" sz="2400" dirty="0" smtClean="0"/>
              <a:t>Organic ions</a:t>
            </a:r>
          </a:p>
          <a:p>
            <a:pPr lvl="1"/>
            <a:r>
              <a:rPr lang="en-US" sz="2400" dirty="0" smtClean="0"/>
              <a:t>Steric </a:t>
            </a:r>
            <a:r>
              <a:rPr lang="en-US" sz="2400" dirty="0" smtClean="0"/>
              <a:t>hindrance</a:t>
            </a:r>
            <a:endParaRPr lang="en-US" sz="2400" dirty="0" smtClean="0"/>
          </a:p>
        </p:txBody>
      </p:sp>
      <p:pic>
        <p:nvPicPr>
          <p:cNvPr id="5" name="Object 3"/>
          <p:cNvPicPr>
            <a:picLocks noChangeAspect="1" noChangeArrowheads="1"/>
          </p:cNvPicPr>
          <p:nvPr/>
        </p:nvPicPr>
        <p:blipFill>
          <a:blip r:embed="rId3" cstate="print"/>
          <a:srcRect b="-7671"/>
          <a:stretch>
            <a:fillRect/>
          </a:stretch>
        </p:blipFill>
        <p:spPr bwMode="auto">
          <a:xfrm>
            <a:off x="950976" y="3496944"/>
            <a:ext cx="7242048" cy="16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6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Properties of Ionic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Negligible volatility</a:t>
            </a:r>
          </a:p>
          <a:p>
            <a:endParaRPr lang="en-US" sz="2800" dirty="0" smtClean="0"/>
          </a:p>
          <a:p>
            <a:r>
              <a:rPr lang="en-US" sz="2800" dirty="0" smtClean="0"/>
              <a:t>Thermal </a:t>
            </a:r>
            <a:r>
              <a:rPr lang="en-US" sz="2800" dirty="0" smtClean="0"/>
              <a:t>stability</a:t>
            </a:r>
          </a:p>
          <a:p>
            <a:endParaRPr lang="en-US" sz="2800" dirty="0" smtClean="0"/>
          </a:p>
          <a:p>
            <a:r>
              <a:rPr lang="en-US" sz="2800" dirty="0" smtClean="0"/>
              <a:t>High ion </a:t>
            </a:r>
            <a:r>
              <a:rPr lang="en-US" sz="2800" dirty="0" smtClean="0"/>
              <a:t>conductivity</a:t>
            </a:r>
          </a:p>
          <a:p>
            <a:endParaRPr lang="en-US" sz="2800" dirty="0" smtClean="0"/>
          </a:p>
          <a:p>
            <a:r>
              <a:rPr lang="en-US" sz="2800" dirty="0" smtClean="0"/>
              <a:t>Magnetic response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Ionic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Processing </a:t>
            </a:r>
            <a:r>
              <a:rPr lang="en-US" sz="2800" dirty="0"/>
              <a:t>of biomass </a:t>
            </a:r>
            <a:endParaRPr lang="en-US" sz="2800" dirty="0" smtClean="0"/>
          </a:p>
          <a:p>
            <a:pPr lvl="1"/>
            <a:r>
              <a:rPr lang="en-US" sz="2400" dirty="0" smtClean="0"/>
              <a:t>Cellulose</a:t>
            </a:r>
          </a:p>
          <a:p>
            <a:pPr lvl="1"/>
            <a:r>
              <a:rPr lang="en-US" sz="2400" dirty="0" smtClean="0"/>
              <a:t>Algae</a:t>
            </a:r>
            <a:endParaRPr lang="en-US" sz="2400" dirty="0"/>
          </a:p>
          <a:p>
            <a:r>
              <a:rPr lang="en-US" sz="2800" dirty="0"/>
              <a:t>Gas handling and treatment </a:t>
            </a:r>
            <a:endParaRPr lang="en-US" sz="2800" dirty="0" smtClean="0"/>
          </a:p>
          <a:p>
            <a:pPr lvl="1"/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capture</a:t>
            </a:r>
          </a:p>
          <a:p>
            <a:pPr lvl="1"/>
            <a:r>
              <a:rPr lang="en-US" sz="2400" dirty="0" smtClean="0"/>
              <a:t>Transport </a:t>
            </a:r>
            <a:r>
              <a:rPr lang="en-US" sz="2400" dirty="0"/>
              <a:t>of reactive </a:t>
            </a:r>
            <a:r>
              <a:rPr lang="en-US" sz="2400" dirty="0" smtClean="0"/>
              <a:t>gases</a:t>
            </a:r>
            <a:endParaRPr lang="en-US" sz="2400" dirty="0"/>
          </a:p>
          <a:p>
            <a:r>
              <a:rPr lang="en-US" sz="2800" dirty="0"/>
              <a:t>Solar thermal energy systems</a:t>
            </a:r>
          </a:p>
          <a:p>
            <a:r>
              <a:rPr lang="en-US" sz="2800" dirty="0"/>
              <a:t>Waste recycling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698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505200"/>
            <a:ext cx="2209800" cy="300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Analogy </a:t>
            </a:r>
            <a:r>
              <a:rPr lang="en-US" sz="2800" dirty="0" smtClean="0"/>
              <a:t>to </a:t>
            </a:r>
            <a:r>
              <a:rPr lang="en-US" sz="2800" dirty="0" smtClean="0"/>
              <a:t>oil/water</a:t>
            </a:r>
            <a:r>
              <a:rPr lang="en-US" sz="2800" dirty="0" smtClean="0"/>
              <a:t> emulsions</a:t>
            </a:r>
          </a:p>
          <a:p>
            <a:pPr lvl="1"/>
            <a:r>
              <a:rPr lang="en-US" sz="2400" dirty="0" smtClean="0"/>
              <a:t>Ubiquitous</a:t>
            </a:r>
          </a:p>
          <a:p>
            <a:pPr lvl="1"/>
            <a:r>
              <a:rPr lang="en-US" sz="2400" dirty="0" smtClean="0"/>
              <a:t>Highly diverse applications</a:t>
            </a:r>
          </a:p>
          <a:p>
            <a:pPr lvl="1"/>
            <a:r>
              <a:rPr lang="en-US" sz="2400" dirty="0" smtClean="0"/>
              <a:t>The utility of emulsions</a:t>
            </a:r>
            <a:endParaRPr lang="en-US" sz="2400" dirty="0"/>
          </a:p>
          <a:p>
            <a:pPr>
              <a:spcBef>
                <a:spcPts val="0"/>
              </a:spcBef>
              <a:defRPr/>
            </a:pPr>
            <a:endParaRPr lang="en-US" sz="2800" dirty="0"/>
          </a:p>
          <a:p>
            <a:pPr>
              <a:spcBef>
                <a:spcPts val="0"/>
              </a:spcBef>
              <a:defRPr/>
            </a:pPr>
            <a:r>
              <a:rPr lang="en-US" sz="2800" dirty="0" smtClean="0"/>
              <a:t>If </a:t>
            </a:r>
            <a:r>
              <a:rPr lang="en-US" sz="2800" dirty="0"/>
              <a:t>ionic liquids are to be the cutting edge technology we need to understand their mixing behavior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551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 MD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they work?</a:t>
            </a:r>
          </a:p>
          <a:p>
            <a:pPr lvl="1"/>
            <a:r>
              <a:rPr lang="en-US" sz="2400" dirty="0" smtClean="0"/>
              <a:t>Successive energy minimization</a:t>
            </a:r>
          </a:p>
          <a:p>
            <a:r>
              <a:rPr lang="en-US" sz="2800" dirty="0" smtClean="0"/>
              <a:t>Why are they special?</a:t>
            </a:r>
          </a:p>
          <a:p>
            <a:pPr lvl="1"/>
            <a:r>
              <a:rPr lang="en-US" sz="2400" dirty="0" smtClean="0"/>
              <a:t>Molecular resolution</a:t>
            </a:r>
          </a:p>
          <a:p>
            <a:pPr lvl="1"/>
            <a:r>
              <a:rPr lang="en-US" sz="2400" dirty="0" smtClean="0"/>
              <a:t>Prediction of experimental properties</a:t>
            </a:r>
            <a:endParaRPr lang="en-US" sz="2400" dirty="0"/>
          </a:p>
          <a:p>
            <a:r>
              <a:rPr lang="en-US" sz="2800" dirty="0" smtClean="0"/>
              <a:t>Limitations</a:t>
            </a:r>
          </a:p>
          <a:p>
            <a:pPr lvl="1"/>
            <a:r>
              <a:rPr lang="en-US" sz="2400" dirty="0" smtClean="0"/>
              <a:t>Molecule size</a:t>
            </a:r>
          </a:p>
          <a:p>
            <a:pPr lvl="1"/>
            <a:r>
              <a:rPr lang="en-US" sz="2400" dirty="0" smtClean="0"/>
              <a:t>Timescale</a:t>
            </a:r>
          </a:p>
        </p:txBody>
      </p:sp>
    </p:spTree>
    <p:extLst>
      <p:ext uri="{BB962C8B-B14F-4D97-AF65-F5344CB8AC3E}">
        <p14:creationId xmlns:p14="http://schemas.microsoft.com/office/powerpoint/2010/main" val="3202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system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84325" y="1981200"/>
            <a:ext cx="6775351" cy="3737838"/>
            <a:chOff x="1184325" y="1752600"/>
            <a:chExt cx="6775351" cy="3737838"/>
          </a:xfrm>
        </p:grpSpPr>
        <p:grpSp>
          <p:nvGrpSpPr>
            <p:cNvPr id="4" name="Group 3"/>
            <p:cNvGrpSpPr/>
            <p:nvPr/>
          </p:nvGrpSpPr>
          <p:grpSpPr>
            <a:xfrm>
              <a:off x="1184325" y="1752600"/>
              <a:ext cx="6775351" cy="1766017"/>
              <a:chOff x="831751" y="1519962"/>
              <a:chExt cx="6775351" cy="1766017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75" t="12664" r="11875" b="21955"/>
              <a:stretch/>
            </p:blipFill>
            <p:spPr bwMode="auto">
              <a:xfrm>
                <a:off x="1831895" y="1519962"/>
                <a:ext cx="1901477" cy="130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50" t="18915" r="25250" b="18915"/>
              <a:stretch/>
            </p:blipFill>
            <p:spPr bwMode="auto">
              <a:xfrm>
                <a:off x="5725101" y="1799173"/>
                <a:ext cx="914311" cy="918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31751" y="2824314"/>
                <a:ext cx="3825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1-butyl-3-methylimidazolium</a:t>
                </a:r>
                <a:endParaRPr lang="en-US" sz="24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757411" y="2814935"/>
                <a:ext cx="2849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dirty="0" err="1">
                    <a:solidFill>
                      <a:srgbClr val="000000"/>
                    </a:solidFill>
                  </a:rPr>
                  <a:t>hexafluorophosphate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699146" y="4278014"/>
              <a:ext cx="3745709" cy="1212424"/>
              <a:chOff x="2273259" y="3892976"/>
              <a:chExt cx="3745709" cy="1212424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26316" r="21362" b="32237"/>
              <a:stretch/>
            </p:blipFill>
            <p:spPr bwMode="auto">
              <a:xfrm>
                <a:off x="5127767" y="4143850"/>
                <a:ext cx="597334" cy="369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1" t="26809" r="19375" b="34211"/>
              <a:stretch/>
            </p:blipFill>
            <p:spPr bwMode="auto">
              <a:xfrm>
                <a:off x="2632380" y="3892976"/>
                <a:ext cx="1702615" cy="685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273259" y="4643735"/>
                <a:ext cx="242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ropylammonium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33900" y="4643735"/>
                <a:ext cx="1185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formate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659218" y="1508054"/>
            <a:ext cx="3825564" cy="2911546"/>
            <a:chOff x="2879649" y="1480895"/>
            <a:chExt cx="3825564" cy="2911546"/>
          </a:xfrm>
        </p:grpSpPr>
        <p:sp>
          <p:nvSpPr>
            <p:cNvPr id="14" name="TextBox 13"/>
            <p:cNvSpPr txBox="1"/>
            <p:nvPr/>
          </p:nvSpPr>
          <p:spPr>
            <a:xfrm>
              <a:off x="2879649" y="1480895"/>
              <a:ext cx="3825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[BMIM] [PF6]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79649" y="3930776"/>
              <a:ext cx="3825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[PAM] [FOR]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88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Can </a:t>
            </a:r>
            <a:r>
              <a:rPr lang="en-US" sz="2800" dirty="0" smtClean="0"/>
              <a:t>study effects such as chain ordering (PAM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Density </a:t>
            </a:r>
            <a:r>
              <a:rPr lang="en-US" sz="2800" dirty="0" smtClean="0"/>
              <a:t>profiles can be used to study interfacial </a:t>
            </a:r>
            <a:r>
              <a:rPr lang="en-US" sz="2800" dirty="0" smtClean="0"/>
              <a:t>properties</a:t>
            </a:r>
          </a:p>
          <a:p>
            <a:endParaRPr lang="en-US" sz="2800" dirty="0" smtClean="0"/>
          </a:p>
          <a:p>
            <a:r>
              <a:rPr lang="en-US" sz="2800" dirty="0" smtClean="0"/>
              <a:t>Compare density, interfacial tension, and other properties to experiment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1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image_bar_go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_bar_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ge_bar_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bar_go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bar_go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bar_go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bar_go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bar_go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bar_go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bar_go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bar_go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bar_go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bar_go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bar_go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283</Words>
  <Application>Microsoft Office PowerPoint</Application>
  <PresentationFormat>On-screen Show (4:3)</PresentationFormat>
  <Paragraphs>115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Theme1</vt:lpstr>
      <vt:lpstr>Novel Molecular Dynamics Simulations  of Ionic Liquid-Based Interfaces</vt:lpstr>
      <vt:lpstr>Outline</vt:lpstr>
      <vt:lpstr>Ionic Liquids</vt:lpstr>
      <vt:lpstr>Unique Properties of Ionic Liquids</vt:lpstr>
      <vt:lpstr>Applications of Ionic Liquids</vt:lpstr>
      <vt:lpstr>Motivation</vt:lpstr>
      <vt:lpstr>Introduce MD Simulations</vt:lpstr>
      <vt:lpstr>Our system</vt:lpstr>
      <vt:lpstr>Our system</vt:lpstr>
      <vt:lpstr>PowerPoint Presentation</vt:lpstr>
      <vt:lpstr>PowerPoint Presentation</vt:lpstr>
      <vt:lpstr>PowerPoint Presentation</vt:lpstr>
      <vt:lpstr>PowerPoint Presentation</vt:lpstr>
      <vt:lpstr>Future work</vt:lpstr>
      <vt:lpstr>Acknowledgments</vt:lpstr>
      <vt:lpstr>Questions?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Molecular Dynamics Simulations  of Ionic Liquid-Based Interfaces</dc:title>
  <dc:creator>Brian Christian Perea</dc:creator>
  <cp:lastModifiedBy>Brian</cp:lastModifiedBy>
  <cp:revision>12</cp:revision>
  <dcterms:created xsi:type="dcterms:W3CDTF">2012-04-11T17:25:00Z</dcterms:created>
  <dcterms:modified xsi:type="dcterms:W3CDTF">2012-04-12T06:58:33Z</dcterms:modified>
</cp:coreProperties>
</file>